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4"/>
  </p:notesMasterIdLst>
  <p:handoutMasterIdLst>
    <p:handoutMasterId r:id="rId15"/>
  </p:handoutMasterIdLst>
  <p:sldIdLst>
    <p:sldId id="257" r:id="rId3"/>
    <p:sldId id="263" r:id="rId4"/>
    <p:sldId id="1551" r:id="rId5"/>
    <p:sldId id="1552" r:id="rId6"/>
    <p:sldId id="1556" r:id="rId7"/>
    <p:sldId id="265" r:id="rId8"/>
    <p:sldId id="1557" r:id="rId9"/>
    <p:sldId id="1558" r:id="rId10"/>
    <p:sldId id="283" r:id="rId11"/>
    <p:sldId id="261" r:id="rId12"/>
    <p:sldId id="260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adding web parts to pages" id="{F35A4D0D-1B13-7941-8120-E98F1C569B8E}">
          <p14:sldIdLst>
            <p14:sldId id="1551"/>
            <p14:sldId id="1552"/>
            <p14:sldId id="1556"/>
            <p14:sldId id="265"/>
          </p14:sldIdLst>
        </p14:section>
        <p14:section name="validate environment" id="{9BF8897B-8647-7F4F-AF6E-F5932DD5E283}">
          <p14:sldIdLst>
            <p14:sldId id="1557"/>
            <p14:sldId id="1558"/>
          </p14:sldIdLst>
        </p14:section>
        <p14:section name="outro" id="{00537C7C-1C44-D648-8CFB-1BB78D029B00}">
          <p14:sldIdLst>
            <p14:sldId id="28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505" autoAdjust="0"/>
    <p:restoredTop sz="68331" autoAdjust="0"/>
  </p:normalViewPr>
  <p:slideViewPr>
    <p:cSldViewPr snapToGrid="0">
      <p:cViewPr varScale="1">
        <p:scale>
          <a:sx n="122" d="100"/>
          <a:sy n="122" d="100"/>
        </p:scale>
        <p:origin x="232" y="6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9/17/18 10:35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9/17/18 10:35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10:35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Main</a:t>
            </a:r>
            <a:r>
              <a:rPr lang="en-US" b="1" baseline="0" dirty="0"/>
              <a:t> point: </a:t>
            </a:r>
            <a:r>
              <a:rPr lang="en-US" b="0" baseline="0" dirty="0"/>
              <a:t>Keep light on vision, more on outline for today and why we are investing in o</a:t>
            </a:r>
            <a:r>
              <a:rPr lang="en-US" baseline="0" dirty="0"/>
              <a:t>ur innovation areas influenced by where we are seeing the most usage (outside circle), consistently influenced by our productivity pillars (inside circle)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9B58DE-4BA1-4364-B922-4D0E9172083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68107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2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11:53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10:35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9/17/18 10:35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7763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3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246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3" r:id="rId30"/>
    <p:sldLayoutId id="2147484556" r:id="rId31"/>
    <p:sldLayoutId id="2147484558" r:id="rId32"/>
    <p:sldLayoutId id="2147484559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Interacting with </a:t>
            </a:r>
            <a:br>
              <a:rPr lang="en-US" dirty="0"/>
            </a:br>
            <a:r>
              <a:rPr lang="en-US" dirty="0" err="1"/>
              <a:t>SPFx</a:t>
            </a:r>
            <a:r>
              <a:rPr lang="en-US" dirty="0"/>
              <a:t> Web Parts in </a:t>
            </a:r>
            <a:br>
              <a:rPr lang="en-US" dirty="0"/>
            </a:br>
            <a:r>
              <a:rPr lang="en-US" dirty="0"/>
              <a:t>Modern Pages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Interacting with </a:t>
            </a:r>
            <a:br>
              <a:rPr lang="en-US" sz="2800" dirty="0"/>
            </a:br>
            <a:r>
              <a:rPr lang="en-US" sz="2800" dirty="0" err="1"/>
              <a:t>SPFx</a:t>
            </a:r>
            <a:r>
              <a:rPr lang="en-US" sz="2800" dirty="0"/>
              <a:t> Web Parts in </a:t>
            </a:r>
            <a:br>
              <a:rPr lang="en-US" sz="2800" dirty="0"/>
            </a:br>
            <a:r>
              <a:rPr lang="en-US" sz="2800" dirty="0"/>
              <a:t>Modern Pages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Adding client-side web parts to modern pages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Introducing the new reactive property pane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Validating local </a:t>
            </a:r>
            <a:r>
              <a:rPr lang="en-US" sz="2000" dirty="0" err="1"/>
              <a:t>SPFx</a:t>
            </a:r>
            <a:r>
              <a:rPr lang="en-US" sz="2000" dirty="0"/>
              <a:t> development environment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934946" y="2310579"/>
            <a:ext cx="1029857" cy="624063"/>
            <a:chOff x="4182500" y="2481111"/>
            <a:chExt cx="1010186" cy="612141"/>
          </a:xfrm>
          <a:solidFill>
            <a:srgbClr val="0078D7"/>
          </a:solidFill>
        </p:grpSpPr>
        <p:cxnSp>
          <p:nvCxnSpPr>
            <p:cNvPr id="3" name="Straight Connector 2"/>
            <p:cNvCxnSpPr/>
            <p:nvPr/>
          </p:nvCxnSpPr>
          <p:spPr>
            <a:xfrm>
              <a:off x="4212077" y="2558374"/>
              <a:ext cx="980609" cy="534878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 bwMode="auto">
            <a:xfrm>
              <a:off x="4182500" y="2481111"/>
              <a:ext cx="236417" cy="236417"/>
            </a:xfrm>
            <a:prstGeom prst="ellipse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1" tIns="149154" rIns="186441" bIns="14915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48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flipV="1">
            <a:off x="3934944" y="4072950"/>
            <a:ext cx="1029856" cy="624063"/>
            <a:chOff x="4182500" y="2481111"/>
            <a:chExt cx="1010185" cy="612141"/>
          </a:xfrm>
          <a:solidFill>
            <a:srgbClr val="0078D7"/>
          </a:solidFill>
        </p:grpSpPr>
        <p:cxnSp>
          <p:nvCxnSpPr>
            <p:cNvPr id="18" name="Straight Connector 17"/>
            <p:cNvCxnSpPr/>
            <p:nvPr/>
          </p:nvCxnSpPr>
          <p:spPr>
            <a:xfrm>
              <a:off x="4212077" y="2558374"/>
              <a:ext cx="980608" cy="534878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 bwMode="auto">
            <a:xfrm>
              <a:off x="4182500" y="2481111"/>
              <a:ext cx="236417" cy="236417"/>
            </a:xfrm>
            <a:prstGeom prst="ellipse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1" tIns="149154" rIns="186441" bIns="14915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48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flipH="1">
            <a:off x="7380500" y="2310579"/>
            <a:ext cx="1080475" cy="651672"/>
            <a:chOff x="4182500" y="2481111"/>
            <a:chExt cx="1059835" cy="639223"/>
          </a:xfrm>
          <a:solidFill>
            <a:srgbClr val="0078D7"/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4212077" y="2558374"/>
              <a:ext cx="1030258" cy="56196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4182500" y="2481111"/>
              <a:ext cx="236417" cy="236417"/>
            </a:xfrm>
            <a:prstGeom prst="ellipse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1" tIns="149154" rIns="186441" bIns="14915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48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H="1" flipV="1">
            <a:off x="7524726" y="4122706"/>
            <a:ext cx="938640" cy="574308"/>
            <a:chOff x="4182500" y="2481111"/>
            <a:chExt cx="920711" cy="563337"/>
          </a:xfrm>
          <a:solidFill>
            <a:srgbClr val="0078D7"/>
          </a:solidFill>
        </p:grpSpPr>
        <p:cxnSp>
          <p:nvCxnSpPr>
            <p:cNvPr id="24" name="Straight Connector 23"/>
            <p:cNvCxnSpPr/>
            <p:nvPr/>
          </p:nvCxnSpPr>
          <p:spPr>
            <a:xfrm>
              <a:off x="4212077" y="2558374"/>
              <a:ext cx="891134" cy="486074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>
              <a:off x="4182500" y="2481111"/>
              <a:ext cx="236417" cy="236417"/>
            </a:xfrm>
            <a:prstGeom prst="ellipse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1" tIns="149154" rIns="186441" bIns="14915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48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55448" y="1687474"/>
            <a:ext cx="3180258" cy="1464574"/>
          </a:xfrm>
          <a:prstGeom prst="rect">
            <a:avLst/>
          </a:prstGeom>
          <a:noFill/>
        </p:spPr>
        <p:txBody>
          <a:bodyPr wrap="square" lIns="0" tIns="149133" rIns="186415" bIns="149133" rtlCol="0">
            <a:spAutoFit/>
          </a:bodyPr>
          <a:lstStyle/>
          <a:p>
            <a:pPr marL="0" marR="0" lvl="0" indent="0" algn="r" defTabSz="93188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6226">
                      <a:schemeClr val="tx2"/>
                    </a:gs>
                    <a:gs pos="60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Configurable, reusable, purpose built components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60382" y="1676726"/>
            <a:ext cx="2882206" cy="1464574"/>
          </a:xfrm>
          <a:prstGeom prst="rect">
            <a:avLst/>
          </a:prstGeom>
          <a:noFill/>
        </p:spPr>
        <p:txBody>
          <a:bodyPr wrap="square" lIns="0" tIns="149133" rIns="186415" bIns="149133" rtlCol="0">
            <a:spAutoFit/>
          </a:bodyPr>
          <a:lstStyle/>
          <a:p>
            <a:pPr lvl="0" defTabSz="931881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800" kern="0" dirty="0">
                <a:gradFill>
                  <a:gsLst>
                    <a:gs pos="96226">
                      <a:schemeClr val="tx2"/>
                    </a:gs>
                    <a:gs pos="60000">
                      <a:schemeClr val="tx2"/>
                    </a:gs>
                  </a:gsLst>
                  <a:lin ang="5400000" scaled="0"/>
                </a:gradFill>
                <a:latin typeface="+mj-lt"/>
              </a:rPr>
              <a:t>Add functionality to SharePoint experiences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60381" y="4181350"/>
            <a:ext cx="2882207" cy="1076776"/>
          </a:xfrm>
          <a:prstGeom prst="rect">
            <a:avLst/>
          </a:prstGeom>
          <a:noFill/>
        </p:spPr>
        <p:txBody>
          <a:bodyPr wrap="square" lIns="0" tIns="149133" rIns="186415" bIns="149133" rtlCol="0">
            <a:spAutoFit/>
          </a:bodyPr>
          <a:lstStyle/>
          <a:p>
            <a:pPr marL="0" marR="0" lvl="0" indent="0" defTabSz="93188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6226">
                      <a:schemeClr val="tx2"/>
                    </a:gs>
                    <a:gs pos="60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Context aware parts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8037" y="3832888"/>
            <a:ext cx="3042808" cy="1464574"/>
          </a:xfrm>
          <a:prstGeom prst="rect">
            <a:avLst/>
          </a:prstGeom>
          <a:noFill/>
        </p:spPr>
        <p:txBody>
          <a:bodyPr wrap="square" lIns="0" tIns="149133" rIns="186415" bIns="149133" rtlCol="0">
            <a:spAutoFit/>
          </a:bodyPr>
          <a:lstStyle/>
          <a:p>
            <a:pPr marL="0" marR="0" lvl="0" indent="0" algn="r" defTabSz="93188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6226">
                      <a:schemeClr val="tx2"/>
                    </a:gs>
                    <a:gs pos="60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Framework for connecting related components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58834" y="3151550"/>
            <a:ext cx="319033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58836" y="5635252"/>
            <a:ext cx="319035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760381" y="5277904"/>
            <a:ext cx="319035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760381" y="3471767"/>
            <a:ext cx="319035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634951" y="1874931"/>
            <a:ext cx="3166579" cy="3169503"/>
          </a:xfrm>
          <a:prstGeom prst="ellipse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164" bIns="0" rtlCol="0" anchor="ctr"/>
          <a:lstStyle/>
          <a:p>
            <a:pPr marL="0" marR="0" lvl="0" indent="0" algn="ctr" defTabSz="913522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90000"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045016" y="3091968"/>
            <a:ext cx="2346447" cy="731210"/>
            <a:chOff x="5123648" y="5206061"/>
            <a:chExt cx="2300647" cy="716938"/>
          </a:xfrm>
        </p:grpSpPr>
        <p:grpSp>
          <p:nvGrpSpPr>
            <p:cNvPr id="27" name="Group 26"/>
            <p:cNvGrpSpPr/>
            <p:nvPr/>
          </p:nvGrpSpPr>
          <p:grpSpPr>
            <a:xfrm>
              <a:off x="5123648" y="5206061"/>
              <a:ext cx="2300647" cy="716938"/>
              <a:chOff x="7764124" y="5885989"/>
              <a:chExt cx="2347112" cy="731416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764124" y="5885989"/>
                <a:ext cx="731416" cy="731416"/>
              </a:xfrm>
              <a:prstGeom prst="ellipse">
                <a:avLst/>
              </a:prstGeom>
              <a:solidFill>
                <a:srgbClr val="EAEAEA"/>
              </a:solidFill>
              <a:ln w="190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520200" y="6039271"/>
                <a:ext cx="1591036" cy="42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3873">
                  <a:lnSpc>
                    <a:spcPct val="90000"/>
                  </a:lnSpc>
                  <a:spcBef>
                    <a:spcPts val="600"/>
                  </a:spcBef>
                  <a:buClr>
                    <a:srgbClr val="505050"/>
                  </a:buClr>
                  <a:buSzPct val="90000"/>
                  <a:defRPr/>
                </a:pPr>
                <a:r>
                  <a:rPr lang="en-US" sz="2400" kern="0" dirty="0">
                    <a:solidFill>
                      <a:schemeClr val="bg1"/>
                    </a:solidFill>
                  </a:rPr>
                  <a:t>Web Parts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 bwMode="black">
            <a:xfrm>
              <a:off x="5273755" y="5383831"/>
              <a:ext cx="438224" cy="338928"/>
              <a:chOff x="813584" y="4312262"/>
              <a:chExt cx="478309" cy="370027"/>
            </a:xfrm>
            <a:solidFill>
              <a:srgbClr val="0078D7"/>
            </a:solidFill>
          </p:grpSpPr>
          <p:sp>
            <p:nvSpPr>
              <p:cNvPr id="29" name="Freeform 79"/>
              <p:cNvSpPr>
                <a:spLocks/>
              </p:cNvSpPr>
              <p:nvPr/>
            </p:nvSpPr>
            <p:spPr bwMode="black">
              <a:xfrm>
                <a:off x="813584" y="4503897"/>
                <a:ext cx="478309" cy="178392"/>
              </a:xfrm>
              <a:custGeom>
                <a:avLst/>
                <a:gdLst>
                  <a:gd name="T0" fmla="*/ 159 w 260"/>
                  <a:gd name="T1" fmla="*/ 7 h 97"/>
                  <a:gd name="T2" fmla="*/ 143 w 260"/>
                  <a:gd name="T3" fmla="*/ 23 h 97"/>
                  <a:gd name="T4" fmla="*/ 121 w 260"/>
                  <a:gd name="T5" fmla="*/ 23 h 97"/>
                  <a:gd name="T6" fmla="*/ 105 w 260"/>
                  <a:gd name="T7" fmla="*/ 7 h 97"/>
                  <a:gd name="T8" fmla="*/ 105 w 260"/>
                  <a:gd name="T9" fmla="*/ 0 h 97"/>
                  <a:gd name="T10" fmla="*/ 0 w 260"/>
                  <a:gd name="T11" fmla="*/ 0 h 97"/>
                  <a:gd name="T12" fmla="*/ 0 w 260"/>
                  <a:gd name="T13" fmla="*/ 81 h 97"/>
                  <a:gd name="T14" fmla="*/ 16 w 260"/>
                  <a:gd name="T15" fmla="*/ 97 h 97"/>
                  <a:gd name="T16" fmla="*/ 244 w 260"/>
                  <a:gd name="T17" fmla="*/ 97 h 97"/>
                  <a:gd name="T18" fmla="*/ 260 w 260"/>
                  <a:gd name="T19" fmla="*/ 81 h 97"/>
                  <a:gd name="T20" fmla="*/ 260 w 260"/>
                  <a:gd name="T21" fmla="*/ 0 h 97"/>
                  <a:gd name="T22" fmla="*/ 159 w 260"/>
                  <a:gd name="T23" fmla="*/ 0 h 97"/>
                  <a:gd name="T24" fmla="*/ 159 w 260"/>
                  <a:gd name="T25" fmla="*/ 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97">
                    <a:moveTo>
                      <a:pt x="159" y="7"/>
                    </a:moveTo>
                    <a:cubicBezTo>
                      <a:pt x="159" y="16"/>
                      <a:pt x="152" y="23"/>
                      <a:pt x="143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12" y="23"/>
                      <a:pt x="105" y="16"/>
                      <a:pt x="105" y="7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0"/>
                      <a:pt x="8" y="97"/>
                      <a:pt x="16" y="97"/>
                    </a:cubicBezTo>
                    <a:cubicBezTo>
                      <a:pt x="244" y="97"/>
                      <a:pt x="244" y="97"/>
                      <a:pt x="244" y="97"/>
                    </a:cubicBezTo>
                    <a:cubicBezTo>
                      <a:pt x="253" y="97"/>
                      <a:pt x="260" y="90"/>
                      <a:pt x="260" y="81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159" y="0"/>
                      <a:pt x="159" y="0"/>
                      <a:pt x="159" y="0"/>
                    </a:cubicBezTo>
                    <a:lnTo>
                      <a:pt x="159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sz="1599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0" name="Freeform 80"/>
              <p:cNvSpPr>
                <a:spLocks noEditPoints="1"/>
              </p:cNvSpPr>
              <p:nvPr/>
            </p:nvSpPr>
            <p:spPr bwMode="black">
              <a:xfrm>
                <a:off x="813584" y="4312262"/>
                <a:ext cx="478309" cy="176834"/>
              </a:xfrm>
              <a:custGeom>
                <a:avLst/>
                <a:gdLst>
                  <a:gd name="T0" fmla="*/ 244 w 260"/>
                  <a:gd name="T1" fmla="*/ 39 h 96"/>
                  <a:gd name="T2" fmla="*/ 212 w 260"/>
                  <a:gd name="T3" fmla="*/ 39 h 96"/>
                  <a:gd name="T4" fmla="*/ 212 w 260"/>
                  <a:gd name="T5" fmla="*/ 19 h 96"/>
                  <a:gd name="T6" fmla="*/ 189 w 260"/>
                  <a:gd name="T7" fmla="*/ 0 h 96"/>
                  <a:gd name="T8" fmla="*/ 70 w 260"/>
                  <a:gd name="T9" fmla="*/ 0 h 96"/>
                  <a:gd name="T10" fmla="*/ 47 w 260"/>
                  <a:gd name="T11" fmla="*/ 19 h 96"/>
                  <a:gd name="T12" fmla="*/ 47 w 260"/>
                  <a:gd name="T13" fmla="*/ 39 h 96"/>
                  <a:gd name="T14" fmla="*/ 16 w 260"/>
                  <a:gd name="T15" fmla="*/ 39 h 96"/>
                  <a:gd name="T16" fmla="*/ 0 w 260"/>
                  <a:gd name="T17" fmla="*/ 54 h 96"/>
                  <a:gd name="T18" fmla="*/ 0 w 260"/>
                  <a:gd name="T19" fmla="*/ 96 h 96"/>
                  <a:gd name="T20" fmla="*/ 105 w 260"/>
                  <a:gd name="T21" fmla="*/ 96 h 96"/>
                  <a:gd name="T22" fmla="*/ 105 w 260"/>
                  <a:gd name="T23" fmla="*/ 89 h 96"/>
                  <a:gd name="T24" fmla="*/ 121 w 260"/>
                  <a:gd name="T25" fmla="*/ 74 h 96"/>
                  <a:gd name="T26" fmla="*/ 143 w 260"/>
                  <a:gd name="T27" fmla="*/ 74 h 96"/>
                  <a:gd name="T28" fmla="*/ 159 w 260"/>
                  <a:gd name="T29" fmla="*/ 89 h 96"/>
                  <a:gd name="T30" fmla="*/ 159 w 260"/>
                  <a:gd name="T31" fmla="*/ 96 h 96"/>
                  <a:gd name="T32" fmla="*/ 260 w 260"/>
                  <a:gd name="T33" fmla="*/ 96 h 96"/>
                  <a:gd name="T34" fmla="*/ 260 w 260"/>
                  <a:gd name="T35" fmla="*/ 54 h 96"/>
                  <a:gd name="T36" fmla="*/ 244 w 260"/>
                  <a:gd name="T37" fmla="*/ 39 h 96"/>
                  <a:gd name="T38" fmla="*/ 197 w 260"/>
                  <a:gd name="T39" fmla="*/ 39 h 96"/>
                  <a:gd name="T40" fmla="*/ 61 w 260"/>
                  <a:gd name="T41" fmla="*/ 39 h 96"/>
                  <a:gd name="T42" fmla="*/ 61 w 260"/>
                  <a:gd name="T43" fmla="*/ 19 h 96"/>
                  <a:gd name="T44" fmla="*/ 70 w 260"/>
                  <a:gd name="T45" fmla="*/ 14 h 96"/>
                  <a:gd name="T46" fmla="*/ 189 w 260"/>
                  <a:gd name="T47" fmla="*/ 14 h 96"/>
                  <a:gd name="T48" fmla="*/ 197 w 260"/>
                  <a:gd name="T49" fmla="*/ 19 h 96"/>
                  <a:gd name="T50" fmla="*/ 197 w 260"/>
                  <a:gd name="T51" fmla="*/ 3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0" h="96">
                    <a:moveTo>
                      <a:pt x="244" y="39"/>
                    </a:moveTo>
                    <a:cubicBezTo>
                      <a:pt x="212" y="39"/>
                      <a:pt x="212" y="39"/>
                      <a:pt x="212" y="39"/>
                    </a:cubicBezTo>
                    <a:cubicBezTo>
                      <a:pt x="212" y="19"/>
                      <a:pt x="212" y="19"/>
                      <a:pt x="212" y="19"/>
                    </a:cubicBezTo>
                    <a:cubicBezTo>
                      <a:pt x="212" y="8"/>
                      <a:pt x="202" y="0"/>
                      <a:pt x="189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7" y="0"/>
                      <a:pt x="47" y="8"/>
                      <a:pt x="47" y="1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8" y="39"/>
                      <a:pt x="0" y="46"/>
                      <a:pt x="0" y="5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05" y="81"/>
                      <a:pt x="112" y="74"/>
                      <a:pt x="121" y="74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52" y="74"/>
                      <a:pt x="159" y="81"/>
                      <a:pt x="159" y="89"/>
                    </a:cubicBezTo>
                    <a:cubicBezTo>
                      <a:pt x="159" y="96"/>
                      <a:pt x="159" y="96"/>
                      <a:pt x="159" y="96"/>
                    </a:cubicBezTo>
                    <a:cubicBezTo>
                      <a:pt x="260" y="96"/>
                      <a:pt x="260" y="96"/>
                      <a:pt x="260" y="96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46"/>
                      <a:pt x="253" y="39"/>
                      <a:pt x="244" y="39"/>
                    </a:cubicBezTo>
                    <a:close/>
                    <a:moveTo>
                      <a:pt x="197" y="39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7"/>
                      <a:pt x="64" y="14"/>
                      <a:pt x="70" y="14"/>
                    </a:cubicBezTo>
                    <a:cubicBezTo>
                      <a:pt x="189" y="14"/>
                      <a:pt x="189" y="14"/>
                      <a:pt x="189" y="14"/>
                    </a:cubicBezTo>
                    <a:cubicBezTo>
                      <a:pt x="194" y="14"/>
                      <a:pt x="197" y="17"/>
                      <a:pt x="197" y="19"/>
                    </a:cubicBezTo>
                    <a:lnTo>
                      <a:pt x="197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sz="1599" kern="0">
                  <a:solidFill>
                    <a:srgbClr val="505050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web parts</a:t>
            </a:r>
          </a:p>
        </p:txBody>
      </p:sp>
    </p:spTree>
    <p:extLst>
      <p:ext uri="{BB962C8B-B14F-4D97-AF65-F5344CB8AC3E}">
        <p14:creationId xmlns:p14="http://schemas.microsoft.com/office/powerpoint/2010/main" val="165599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7557E-6 0.02633 L 2.07557E-6 -2.04721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7557E-6 0.02633 L 2.07557E-6 -2.04721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7557E-6 0.02633 L 2.07557E-6 -2.04721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4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7557E-6 0.02633 L 2.07557E-6 -2.0472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923275" y="1719250"/>
            <a:ext cx="3638070" cy="3014516"/>
            <a:chOff x="2547578" y="-1"/>
            <a:chExt cx="7341317" cy="608303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b="13031"/>
            <a:stretch/>
          </p:blipFill>
          <p:spPr>
            <a:xfrm>
              <a:off x="2547578" y="-1"/>
              <a:ext cx="7341317" cy="608303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6237" y="5326062"/>
              <a:ext cx="381000" cy="35378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50837" y="1729809"/>
            <a:ext cx="4182699" cy="3004253"/>
            <a:chOff x="350837" y="1338109"/>
            <a:chExt cx="4182699" cy="300425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837" y="1338109"/>
              <a:ext cx="4182699" cy="3004253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auto">
            <a:xfrm>
              <a:off x="4160837" y="4154710"/>
              <a:ext cx="331384" cy="18735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51085" y="1697062"/>
            <a:ext cx="3176858" cy="3036704"/>
            <a:chOff x="8732837" y="1305362"/>
            <a:chExt cx="3395106" cy="324532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2837" y="1305362"/>
              <a:ext cx="3395106" cy="324212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11763109" y="4363330"/>
              <a:ext cx="331384" cy="18735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20391" y="5117846"/>
            <a:ext cx="344359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1881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00" kern="0" dirty="0">
                <a:gradFill>
                  <a:gsLst>
                    <a:gs pos="96226">
                      <a:srgbClr val="0078D7"/>
                    </a:gs>
                    <a:gs pos="60000">
                      <a:srgbClr val="0078D7"/>
                    </a:gs>
                  </a:gsLst>
                  <a:lin ang="5400000" scaled="0"/>
                </a:gradFill>
                <a:latin typeface="Segoe UI Light"/>
              </a:rPr>
              <a:t>They are still web parts!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20515" y="5110758"/>
            <a:ext cx="344359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1881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00" kern="0" dirty="0">
                <a:gradFill>
                  <a:gsLst>
                    <a:gs pos="96226">
                      <a:srgbClr val="0078D7"/>
                    </a:gs>
                    <a:gs pos="60000">
                      <a:srgbClr val="0078D7"/>
                    </a:gs>
                  </a:gsLst>
                  <a:lin ang="5400000" scaled="0"/>
                </a:gradFill>
                <a:latin typeface="Segoe UI Light"/>
              </a:rPr>
              <a:t>Built for the modern, JavaScript-driven web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817719" y="5118696"/>
            <a:ext cx="344359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1881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00" kern="0" dirty="0">
                <a:gradFill>
                  <a:gsLst>
                    <a:gs pos="96226">
                      <a:srgbClr val="0078D7"/>
                    </a:gs>
                    <a:gs pos="60000">
                      <a:srgbClr val="0078D7"/>
                    </a:gs>
                  </a:gsLst>
                  <a:lin ang="5400000" scaled="0"/>
                </a:gradFill>
                <a:latin typeface="Segoe UI Light"/>
              </a:rPr>
              <a:t>Runs directly inside a SharePoint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web parts</a:t>
            </a:r>
          </a:p>
        </p:txBody>
      </p:sp>
    </p:spTree>
    <p:extLst>
      <p:ext uri="{BB962C8B-B14F-4D97-AF65-F5344CB8AC3E}">
        <p14:creationId xmlns:p14="http://schemas.microsoft.com/office/powerpoint/2010/main" val="9517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accel="50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accel="5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accel="50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accel="5000" decel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accel="5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  <p:bldP spid="30" grpId="1"/>
      <p:bldP spid="31" grpId="0"/>
      <p:bldP spid="31" grpId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B84D9-C55B-D54D-8870-9F6962A7F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US" dirty="0"/>
              <a:t>Once a page is in edit mode, add via web part toolbox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a web part and edit inline / property pane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1F140-9DC8-2243-912E-9BE464A7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SPFx</a:t>
            </a:r>
            <a:r>
              <a:rPr lang="en-US" dirty="0"/>
              <a:t> web parts to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76D68-4F5E-2140-A139-FEE7C396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41" y="2062541"/>
            <a:ext cx="7104993" cy="1799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E086E-3CD4-124B-A818-A3E90268C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54" y="5008552"/>
            <a:ext cx="5317622" cy="1775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BBFE3-D36A-004A-89CC-F601449DF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091" y="4943102"/>
            <a:ext cx="4331630" cy="1905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1045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Interact with </a:t>
            </a:r>
            <a:r>
              <a:rPr lang="en-US" sz="2400" dirty="0" err="1"/>
              <a:t>SPFx</a:t>
            </a:r>
            <a:r>
              <a:rPr lang="en-US" sz="2400" dirty="0"/>
              <a:t> Client-Side Web Parts in Modern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EF155-EE26-7944-914B-1C57F4EC5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761577"/>
          </a:xfrm>
        </p:spPr>
        <p:txBody>
          <a:bodyPr/>
          <a:lstStyle/>
          <a:p>
            <a:r>
              <a:rPr lang="en-US" dirty="0"/>
              <a:t>Install required runtimes &amp; tools:</a:t>
            </a:r>
          </a:p>
          <a:p>
            <a:pPr lvl="1"/>
            <a:r>
              <a:rPr lang="en-US" dirty="0"/>
              <a:t>Node.js &amp; NPM (included with Node.js)</a:t>
            </a:r>
          </a:p>
          <a:p>
            <a:pPr lvl="1"/>
            <a:r>
              <a:rPr lang="en-US" dirty="0"/>
              <a:t>Yeoman, </a:t>
            </a:r>
            <a:r>
              <a:rPr lang="en-US" dirty="0" err="1"/>
              <a:t>SPFx</a:t>
            </a:r>
            <a:r>
              <a:rPr lang="en-US" dirty="0"/>
              <a:t> Yeoman generator</a:t>
            </a:r>
          </a:p>
          <a:p>
            <a:pPr lvl="1"/>
            <a:r>
              <a:rPr lang="en-US" dirty="0"/>
              <a:t>Gulp</a:t>
            </a:r>
          </a:p>
          <a:p>
            <a:endParaRPr lang="en-US" dirty="0"/>
          </a:p>
          <a:p>
            <a:r>
              <a:rPr lang="en-US" dirty="0"/>
              <a:t>Create first project with Yeoman &amp; </a:t>
            </a:r>
            <a:r>
              <a:rPr lang="en-US" dirty="0" err="1"/>
              <a:t>SPFx</a:t>
            </a:r>
            <a:r>
              <a:rPr lang="en-US" dirty="0"/>
              <a:t> generator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Build &amp; run web part in the local workbench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5EECB8-875C-234B-9A27-997CDE7D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Validate local </a:t>
            </a:r>
            <a:r>
              <a:rPr lang="en-US" sz="4400" dirty="0" err="1"/>
              <a:t>SPFx</a:t>
            </a:r>
            <a:r>
              <a:rPr lang="en-US" sz="4400" dirty="0"/>
              <a:t> development configuration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6B765E-8C2B-F647-A657-6D2B98BC9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404" y="4431081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4FA6D66-6E1B-E340-962A-837CCC832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" y="6266924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serve</a:t>
            </a:r>
          </a:p>
        </p:txBody>
      </p:sp>
    </p:spTree>
    <p:extLst>
      <p:ext uri="{BB962C8B-B14F-4D97-AF65-F5344CB8AC3E}">
        <p14:creationId xmlns:p14="http://schemas.microsoft.com/office/powerpoint/2010/main" val="35732208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Creating &amp; Running Your First </a:t>
            </a:r>
            <a:r>
              <a:rPr lang="en-US" sz="2400" dirty="0" err="1"/>
              <a:t>SPFx</a:t>
            </a:r>
            <a:r>
              <a:rPr lang="en-US" sz="2400" dirty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658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Adding client-side web parts to modern pages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Introducing the new reactive property pane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Validating local </a:t>
            </a:r>
            <a:r>
              <a:rPr lang="en-US" sz="1600" dirty="0" err="1"/>
              <a:t>SPFx</a:t>
            </a:r>
            <a:r>
              <a:rPr lang="en-US" sz="1600" dirty="0"/>
              <a:t>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453</Words>
  <Application>Microsoft Macintosh PowerPoint</Application>
  <PresentationFormat>Custom</PresentationFormat>
  <Paragraphs>67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Segoe UI Semibold</vt:lpstr>
      <vt:lpstr>Times New Roman</vt:lpstr>
      <vt:lpstr>Wingdings</vt:lpstr>
      <vt:lpstr>Office 365 PPT Template - 2017</vt:lpstr>
      <vt:lpstr>Interacting with  SPFx Web Parts in  Modern Pages</vt:lpstr>
      <vt:lpstr>Interacting with  SPFx Web Parts in  Modern Pages</vt:lpstr>
      <vt:lpstr>SharePoint web parts</vt:lpstr>
      <vt:lpstr>Client-side web parts</vt:lpstr>
      <vt:lpstr>Adding SPFx web parts to pages</vt:lpstr>
      <vt:lpstr>Demo Interact with SPFx Client-Side Web Parts in Modern Sites</vt:lpstr>
      <vt:lpstr>Validate local SPFx development configuration</vt:lpstr>
      <vt:lpstr>Demo Creating &amp; Running Your First SPFx Project</vt:lpstr>
      <vt:lpstr>Summary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2018-09-17T15:53:39Z</dcterms:modified>
</cp:coreProperties>
</file>